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Bricolage Grotesque Bold" panose="020B0605040402000204" pitchFamily="34" charset="0"/>
      <p:regular r:id="rId13"/>
      <p:bold r:id="rId14"/>
    </p:embeddedFont>
    <p:embeddedFont>
      <p:font typeface="Bricolage Grotesque Light" panose="020B0605040402000204" pitchFamily="3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ntserrat" pitchFamily="2" charset="77"/>
      <p:regular r:id="rId20"/>
      <p:bold r:id="rId21"/>
      <p:italic r:id="rId22"/>
      <p:boldItalic r:id="rId23"/>
    </p:embeddedFont>
    <p:embeddedFont>
      <p:font typeface="Montserrat Bold" pitchFamily="2" charset="7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85" autoAdjust="0"/>
    <p:restoredTop sz="94591" autoAdjust="0"/>
  </p:normalViewPr>
  <p:slideViewPr>
    <p:cSldViewPr>
      <p:cViewPr varScale="1">
        <p:scale>
          <a:sx n="83" d="100"/>
          <a:sy n="83" d="100"/>
        </p:scale>
        <p:origin x="248" y="3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24.12.2025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157440" y="3429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992238" y="2903487"/>
            <a:ext cx="9445526" cy="357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LGS-AR: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Artırılmış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Gerçeklik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Destekli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Matematik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Eğitimi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YZ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Soru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Analizi</a:t>
            </a:r>
            <a:endParaRPr lang="en-US" sz="5562" b="1" dirty="0">
              <a:solidFill>
                <a:srgbClr val="EEAEF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92238" y="6815435"/>
            <a:ext cx="9445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Fırat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Üniversitesi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Yazılım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Mühendisliği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Bitirme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Projesi</a:t>
            </a:r>
            <a:endParaRPr lang="en-US" sz="2187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087100" y="0"/>
            <a:ext cx="7200900" cy="10288786"/>
            <a:chOff x="0" y="0"/>
            <a:chExt cx="9601200" cy="13718382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8412"/>
            </a:xfrm>
            <a:custGeom>
              <a:avLst/>
              <a:gdLst/>
              <a:ahLst/>
              <a:cxnLst/>
              <a:rect l="l" t="t" r="r" b="b"/>
              <a:pathLst>
                <a:path w="9601200" h="13718412">
                  <a:moveTo>
                    <a:pt x="0" y="0"/>
                  </a:moveTo>
                  <a:lnTo>
                    <a:pt x="9601200" y="0"/>
                  </a:lnTo>
                  <a:lnTo>
                    <a:pt x="9601200" y="13718412"/>
                  </a:lnTo>
                  <a:lnTo>
                    <a:pt x="0" y="13718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8" r="-8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98624" y="667941"/>
            <a:ext cx="6618982" cy="840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4999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Gelecek Vizyonumuz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187351" y="1893391"/>
            <a:ext cx="28575" cy="6579096"/>
            <a:chOff x="0" y="0"/>
            <a:chExt cx="38100" cy="877212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8100" cy="8772144"/>
            </a:xfrm>
            <a:custGeom>
              <a:avLst/>
              <a:gdLst/>
              <a:ahLst/>
              <a:cxnLst/>
              <a:rect l="l" t="t" r="r" b="b"/>
              <a:pathLst>
                <a:path w="38100" h="877214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8753094"/>
                  </a:lnTo>
                  <a:cubicBezTo>
                    <a:pt x="38100" y="8763635"/>
                    <a:pt x="29591" y="8772144"/>
                    <a:pt x="19050" y="8772144"/>
                  </a:cubicBezTo>
                  <a:cubicBezTo>
                    <a:pt x="8509" y="8772144"/>
                    <a:pt x="0" y="8763635"/>
                    <a:pt x="0" y="8753094"/>
                  </a:cubicBezTo>
                  <a:close/>
                </a:path>
              </a:pathLst>
            </a:custGeom>
            <a:solidFill>
              <a:srgbClr val="41467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3" name="Group 13"/>
          <p:cNvGrpSpPr/>
          <p:nvPr/>
        </p:nvGrpSpPr>
        <p:grpSpPr>
          <a:xfrm>
            <a:off x="1447576" y="2167830"/>
            <a:ext cx="770185" cy="28575"/>
            <a:chOff x="0" y="0"/>
            <a:chExt cx="1026913" cy="381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26922" cy="38100"/>
            </a:xfrm>
            <a:custGeom>
              <a:avLst/>
              <a:gdLst/>
              <a:ahLst/>
              <a:cxnLst/>
              <a:rect l="l" t="t" r="r" b="b"/>
              <a:pathLst>
                <a:path w="1026922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07872" y="0"/>
                  </a:lnTo>
                  <a:cubicBezTo>
                    <a:pt x="1018413" y="0"/>
                    <a:pt x="1026922" y="8509"/>
                    <a:pt x="1026922" y="19050"/>
                  </a:cubicBezTo>
                  <a:cubicBezTo>
                    <a:pt x="1026922" y="29591"/>
                    <a:pt x="1018413" y="38100"/>
                    <a:pt x="1007872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41467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5" name="Group 15"/>
          <p:cNvGrpSpPr/>
          <p:nvPr/>
        </p:nvGrpSpPr>
        <p:grpSpPr>
          <a:xfrm>
            <a:off x="898550" y="1893391"/>
            <a:ext cx="577603" cy="577602"/>
            <a:chOff x="0" y="0"/>
            <a:chExt cx="770137" cy="77013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70128" cy="770128"/>
            </a:xfrm>
            <a:custGeom>
              <a:avLst/>
              <a:gdLst/>
              <a:ahLst/>
              <a:cxnLst/>
              <a:rect l="l" t="t" r="r" b="b"/>
              <a:pathLst>
                <a:path w="770128" h="770128">
                  <a:moveTo>
                    <a:pt x="0" y="143764"/>
                  </a:moveTo>
                  <a:cubicBezTo>
                    <a:pt x="0" y="64389"/>
                    <a:pt x="64389" y="0"/>
                    <a:pt x="143764" y="0"/>
                  </a:cubicBezTo>
                  <a:lnTo>
                    <a:pt x="626364" y="0"/>
                  </a:lnTo>
                  <a:cubicBezTo>
                    <a:pt x="705739" y="0"/>
                    <a:pt x="770128" y="64389"/>
                    <a:pt x="770128" y="143764"/>
                  </a:cubicBezTo>
                  <a:lnTo>
                    <a:pt x="770128" y="626364"/>
                  </a:lnTo>
                  <a:cubicBezTo>
                    <a:pt x="770128" y="705739"/>
                    <a:pt x="705739" y="770128"/>
                    <a:pt x="626364" y="770128"/>
                  </a:cubicBezTo>
                  <a:lnTo>
                    <a:pt x="143764" y="770128"/>
                  </a:lnTo>
                  <a:cubicBezTo>
                    <a:pt x="64389" y="770128"/>
                    <a:pt x="0" y="705739"/>
                    <a:pt x="0" y="626364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7" name="TextBox 17"/>
          <p:cNvSpPr txBox="1"/>
          <p:nvPr/>
        </p:nvSpPr>
        <p:spPr>
          <a:xfrm>
            <a:off x="994767" y="1989087"/>
            <a:ext cx="385019" cy="4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471291" y="1962596"/>
            <a:ext cx="3245346" cy="420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YZ-AR Entegrasyonu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471291" y="2470249"/>
            <a:ext cx="8060085" cy="888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Yapay zeka modelinin AR uygulamasına entegre edilerek dinamik zorluk ayarlaması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447576" y="4146351"/>
            <a:ext cx="770185" cy="28575"/>
            <a:chOff x="0" y="0"/>
            <a:chExt cx="1026913" cy="381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26922" cy="38100"/>
            </a:xfrm>
            <a:custGeom>
              <a:avLst/>
              <a:gdLst/>
              <a:ahLst/>
              <a:cxnLst/>
              <a:rect l="l" t="t" r="r" b="b"/>
              <a:pathLst>
                <a:path w="1026922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07872" y="0"/>
                  </a:lnTo>
                  <a:cubicBezTo>
                    <a:pt x="1018413" y="0"/>
                    <a:pt x="1026922" y="8509"/>
                    <a:pt x="1026922" y="19050"/>
                  </a:cubicBezTo>
                  <a:cubicBezTo>
                    <a:pt x="1026922" y="29591"/>
                    <a:pt x="1018413" y="38100"/>
                    <a:pt x="1007872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41467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2" name="Group 22"/>
          <p:cNvGrpSpPr/>
          <p:nvPr/>
        </p:nvGrpSpPr>
        <p:grpSpPr>
          <a:xfrm>
            <a:off x="898550" y="3871912"/>
            <a:ext cx="577603" cy="577603"/>
            <a:chOff x="0" y="0"/>
            <a:chExt cx="770137" cy="77013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770128" cy="770128"/>
            </a:xfrm>
            <a:custGeom>
              <a:avLst/>
              <a:gdLst/>
              <a:ahLst/>
              <a:cxnLst/>
              <a:rect l="l" t="t" r="r" b="b"/>
              <a:pathLst>
                <a:path w="770128" h="770128">
                  <a:moveTo>
                    <a:pt x="0" y="143764"/>
                  </a:moveTo>
                  <a:cubicBezTo>
                    <a:pt x="0" y="64389"/>
                    <a:pt x="64389" y="0"/>
                    <a:pt x="143764" y="0"/>
                  </a:cubicBezTo>
                  <a:lnTo>
                    <a:pt x="626364" y="0"/>
                  </a:lnTo>
                  <a:cubicBezTo>
                    <a:pt x="705739" y="0"/>
                    <a:pt x="770128" y="64389"/>
                    <a:pt x="770128" y="143764"/>
                  </a:cubicBezTo>
                  <a:lnTo>
                    <a:pt x="770128" y="626364"/>
                  </a:lnTo>
                  <a:cubicBezTo>
                    <a:pt x="770128" y="705739"/>
                    <a:pt x="705739" y="770128"/>
                    <a:pt x="626364" y="770128"/>
                  </a:cubicBezTo>
                  <a:lnTo>
                    <a:pt x="143764" y="770128"/>
                  </a:lnTo>
                  <a:cubicBezTo>
                    <a:pt x="64389" y="770128"/>
                    <a:pt x="0" y="705739"/>
                    <a:pt x="0" y="626364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4" name="TextBox 24"/>
          <p:cNvSpPr txBox="1"/>
          <p:nvPr/>
        </p:nvSpPr>
        <p:spPr>
          <a:xfrm>
            <a:off x="994767" y="3967609"/>
            <a:ext cx="385019" cy="4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2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471291" y="3941117"/>
            <a:ext cx="3209479" cy="420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Play Store Yayını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471291" y="4448770"/>
            <a:ext cx="8060085" cy="888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Uygulamanın geniş kullanıcı kitlesine sunulması ve kullanıcı geri bildirimlerinin toplanması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447576" y="6124872"/>
            <a:ext cx="770185" cy="28575"/>
            <a:chOff x="0" y="0"/>
            <a:chExt cx="1026913" cy="381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26922" cy="38100"/>
            </a:xfrm>
            <a:custGeom>
              <a:avLst/>
              <a:gdLst/>
              <a:ahLst/>
              <a:cxnLst/>
              <a:rect l="l" t="t" r="r" b="b"/>
              <a:pathLst>
                <a:path w="1026922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07872" y="0"/>
                  </a:lnTo>
                  <a:cubicBezTo>
                    <a:pt x="1018413" y="0"/>
                    <a:pt x="1026922" y="8509"/>
                    <a:pt x="1026922" y="19050"/>
                  </a:cubicBezTo>
                  <a:cubicBezTo>
                    <a:pt x="1026922" y="29591"/>
                    <a:pt x="1018413" y="38100"/>
                    <a:pt x="1007872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41467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9" name="Group 29"/>
          <p:cNvGrpSpPr/>
          <p:nvPr/>
        </p:nvGrpSpPr>
        <p:grpSpPr>
          <a:xfrm>
            <a:off x="898550" y="5850434"/>
            <a:ext cx="577603" cy="577603"/>
            <a:chOff x="0" y="0"/>
            <a:chExt cx="770137" cy="77013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770128" cy="770128"/>
            </a:xfrm>
            <a:custGeom>
              <a:avLst/>
              <a:gdLst/>
              <a:ahLst/>
              <a:cxnLst/>
              <a:rect l="l" t="t" r="r" b="b"/>
              <a:pathLst>
                <a:path w="770128" h="770128">
                  <a:moveTo>
                    <a:pt x="0" y="143764"/>
                  </a:moveTo>
                  <a:cubicBezTo>
                    <a:pt x="0" y="64389"/>
                    <a:pt x="64389" y="0"/>
                    <a:pt x="143764" y="0"/>
                  </a:cubicBezTo>
                  <a:lnTo>
                    <a:pt x="626364" y="0"/>
                  </a:lnTo>
                  <a:cubicBezTo>
                    <a:pt x="705739" y="0"/>
                    <a:pt x="770128" y="64389"/>
                    <a:pt x="770128" y="143764"/>
                  </a:cubicBezTo>
                  <a:lnTo>
                    <a:pt x="770128" y="626364"/>
                  </a:lnTo>
                  <a:cubicBezTo>
                    <a:pt x="770128" y="705739"/>
                    <a:pt x="705739" y="770128"/>
                    <a:pt x="626364" y="770128"/>
                  </a:cubicBezTo>
                  <a:lnTo>
                    <a:pt x="143764" y="770128"/>
                  </a:lnTo>
                  <a:cubicBezTo>
                    <a:pt x="64389" y="770128"/>
                    <a:pt x="0" y="705739"/>
                    <a:pt x="0" y="626364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1" name="TextBox 31"/>
          <p:cNvSpPr txBox="1"/>
          <p:nvPr/>
        </p:nvSpPr>
        <p:spPr>
          <a:xfrm>
            <a:off x="994767" y="5946130"/>
            <a:ext cx="385019" cy="4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3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471291" y="5919639"/>
            <a:ext cx="3209479" cy="420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Konu Çeşitliliği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471291" y="6427291"/>
            <a:ext cx="8060085" cy="477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Diğer matematik konularına (Geometri, Cebir) genişleme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1447576" y="7692629"/>
            <a:ext cx="770185" cy="28575"/>
            <a:chOff x="0" y="0"/>
            <a:chExt cx="1026913" cy="381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26922" cy="38100"/>
            </a:xfrm>
            <a:custGeom>
              <a:avLst/>
              <a:gdLst/>
              <a:ahLst/>
              <a:cxnLst/>
              <a:rect l="l" t="t" r="r" b="b"/>
              <a:pathLst>
                <a:path w="1026922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007872" y="0"/>
                  </a:lnTo>
                  <a:cubicBezTo>
                    <a:pt x="1018413" y="0"/>
                    <a:pt x="1026922" y="8509"/>
                    <a:pt x="1026922" y="19050"/>
                  </a:cubicBezTo>
                  <a:cubicBezTo>
                    <a:pt x="1026922" y="29591"/>
                    <a:pt x="1018413" y="38100"/>
                    <a:pt x="1007872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41467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36" name="Group 36"/>
          <p:cNvGrpSpPr/>
          <p:nvPr/>
        </p:nvGrpSpPr>
        <p:grpSpPr>
          <a:xfrm>
            <a:off x="898550" y="7418189"/>
            <a:ext cx="577603" cy="577603"/>
            <a:chOff x="0" y="0"/>
            <a:chExt cx="770137" cy="770137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770128" cy="770128"/>
            </a:xfrm>
            <a:custGeom>
              <a:avLst/>
              <a:gdLst/>
              <a:ahLst/>
              <a:cxnLst/>
              <a:rect l="l" t="t" r="r" b="b"/>
              <a:pathLst>
                <a:path w="770128" h="770128">
                  <a:moveTo>
                    <a:pt x="0" y="143764"/>
                  </a:moveTo>
                  <a:cubicBezTo>
                    <a:pt x="0" y="64389"/>
                    <a:pt x="64389" y="0"/>
                    <a:pt x="143764" y="0"/>
                  </a:cubicBezTo>
                  <a:lnTo>
                    <a:pt x="626364" y="0"/>
                  </a:lnTo>
                  <a:cubicBezTo>
                    <a:pt x="705739" y="0"/>
                    <a:pt x="770128" y="64389"/>
                    <a:pt x="770128" y="143764"/>
                  </a:cubicBezTo>
                  <a:lnTo>
                    <a:pt x="770128" y="626364"/>
                  </a:lnTo>
                  <a:cubicBezTo>
                    <a:pt x="770128" y="705739"/>
                    <a:pt x="705739" y="770128"/>
                    <a:pt x="626364" y="770128"/>
                  </a:cubicBezTo>
                  <a:lnTo>
                    <a:pt x="143764" y="770128"/>
                  </a:lnTo>
                  <a:cubicBezTo>
                    <a:pt x="64389" y="770128"/>
                    <a:pt x="0" y="705739"/>
                    <a:pt x="0" y="626364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8" name="TextBox 38"/>
          <p:cNvSpPr txBox="1"/>
          <p:nvPr/>
        </p:nvSpPr>
        <p:spPr>
          <a:xfrm>
            <a:off x="994767" y="7513885"/>
            <a:ext cx="385019" cy="43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4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2471291" y="7487394"/>
            <a:ext cx="3209479" cy="420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Öğretmen Paneli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2471291" y="7995048"/>
            <a:ext cx="8060085" cy="477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Eğitimciler için analitik ve ilerleme takip sistemi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898624" y="8694539"/>
            <a:ext cx="9632751" cy="781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b="1" dirty="0" err="1">
                <a:solidFill>
                  <a:srgbClr val="FF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Teşekkürler</a:t>
            </a:r>
            <a:r>
              <a:rPr lang="en-US" sz="2000" b="1" dirty="0">
                <a:solidFill>
                  <a:srgbClr val="FF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!</a:t>
            </a:r>
            <a:r>
              <a:rPr lang="en-US" sz="2000" dirty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Artırılmış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gerçeklik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yapay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zeka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ile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matematik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eğitiminde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yeni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bir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dönem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başlatıyoruz</a:t>
            </a:r>
            <a:r>
              <a:rPr lang="en-US" sz="20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228600" y="3429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992238" y="1819275"/>
            <a:ext cx="11327458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Problem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Çözüm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Yaklaşımımız</a:t>
            </a:r>
            <a:endParaRPr lang="en-US" sz="5562" b="1" dirty="0">
              <a:solidFill>
                <a:srgbClr val="EEAEF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92238" y="3413969"/>
            <a:ext cx="4252912" cy="560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1" dirty="0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🎯</a:t>
            </a:r>
            <a:r>
              <a:rPr lang="en-US" sz="331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Problem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4171950"/>
            <a:ext cx="7805886" cy="2353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Öğrenciler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soyut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matematik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kavramlarını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(EBOB/EKOK)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anlamakta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zorlanıyor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 Yeni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nesil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LGS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soruları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görsel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muhakeme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eleştirel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düşünme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gerektiriyor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ancak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geleneksel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öğretim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yöntemleri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bu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ihtiyacı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karşılamakta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yetersiz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kalıyor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2238" y="6695183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Soyut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kavramların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somutlaştırılamaması</a:t>
            </a:r>
            <a:endParaRPr lang="en-US" sz="2187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92238" y="7247930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Yeni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nesil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soruların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karmaşık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yapısı</a:t>
            </a:r>
            <a:endParaRPr lang="en-US" sz="2187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92238" y="7800677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Öğrenci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motivasyon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eksikliği</a:t>
            </a:r>
            <a:endParaRPr lang="en-US" sz="2187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499401" y="3413969"/>
            <a:ext cx="4252912" cy="560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1" dirty="0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✨</a:t>
            </a:r>
            <a:r>
              <a:rPr lang="en-US" sz="331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31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Çözümümüz</a:t>
            </a:r>
            <a:endParaRPr lang="en-US" sz="3312" b="1" dirty="0">
              <a:solidFill>
                <a:srgbClr val="EEAEF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499401" y="4171950"/>
            <a:ext cx="7805886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Artırılmış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gerçeklik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teknolojisi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ile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matematiksel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kavramları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somutlaştırıyor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yapay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zeka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desteğiyle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tiplerini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analiz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ederek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kişiselleştirilmiş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öğrenme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deneyimi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sunuyoruz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99401" y="6241554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AR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ile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görselleştirme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etkileşim</a:t>
            </a:r>
            <a:endParaRPr lang="en-US" sz="2187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499401" y="6794301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YZ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tabanlı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tipi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tahmini</a:t>
            </a:r>
            <a:endParaRPr lang="en-US" sz="2187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9499401" y="7347049"/>
            <a:ext cx="780588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9902" lvl="1" indent="-164951" algn="l">
              <a:lnSpc>
                <a:spcPts val="3562"/>
              </a:lnSpc>
              <a:buFont typeface="Arial"/>
              <a:buChar char="•"/>
            </a:pP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Oyunlaştırılmış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öğrenme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senaryoları</a:t>
            </a:r>
            <a:endParaRPr lang="en-US" sz="2187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0" y="3810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7850237" y="947291"/>
            <a:ext cx="9445526" cy="180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Veri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Seti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Oluşturma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: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Ekip</a:t>
            </a:r>
            <a:r>
              <a:rPr lang="en-US" sz="556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556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Çalışması</a:t>
            </a:r>
            <a:endParaRPr lang="en-US" sz="5562" b="1" dirty="0">
              <a:solidFill>
                <a:srgbClr val="EEAEF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7850237" y="3173016"/>
            <a:ext cx="4580930" cy="2540943"/>
            <a:chOff x="0" y="0"/>
            <a:chExt cx="6107907" cy="338792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107811" cy="3387852"/>
            </a:xfrm>
            <a:custGeom>
              <a:avLst/>
              <a:gdLst/>
              <a:ahLst/>
              <a:cxnLst/>
              <a:rect l="l" t="t" r="r" b="b"/>
              <a:pathLst>
                <a:path w="6107811" h="3387852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949061" y="0"/>
                  </a:lnTo>
                  <a:cubicBezTo>
                    <a:pt x="6036818" y="0"/>
                    <a:pt x="6107811" y="71120"/>
                    <a:pt x="6107811" y="158750"/>
                  </a:cubicBezTo>
                  <a:lnTo>
                    <a:pt x="6107811" y="3229102"/>
                  </a:lnTo>
                  <a:cubicBezTo>
                    <a:pt x="6107811" y="3316859"/>
                    <a:pt x="6036691" y="3387852"/>
                    <a:pt x="5949061" y="3387852"/>
                  </a:cubicBezTo>
                  <a:lnTo>
                    <a:pt x="158750" y="3387852"/>
                  </a:lnTo>
                  <a:cubicBezTo>
                    <a:pt x="70993" y="3387852"/>
                    <a:pt x="0" y="3316732"/>
                    <a:pt x="0" y="3229102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3" name="TextBox 13"/>
          <p:cNvSpPr txBox="1"/>
          <p:nvPr/>
        </p:nvSpPr>
        <p:spPr>
          <a:xfrm>
            <a:off x="8133755" y="343748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 err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Ortak</a:t>
            </a:r>
            <a:r>
              <a:rPr lang="en-US" sz="2750" b="1" dirty="0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2750" b="1" dirty="0" err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Çaba</a:t>
            </a:r>
            <a:endParaRPr lang="en-US" sz="2750" b="1" dirty="0">
              <a:solidFill>
                <a:srgbClr val="E5DCE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133755" y="3983831"/>
            <a:ext cx="4013895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Tüm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ekip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üyelerinin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katılımıyla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gerçekleştirildi</a:t>
            </a:r>
            <a:endParaRPr lang="en-US" sz="2187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12714685" y="3173016"/>
            <a:ext cx="4581079" cy="2540943"/>
            <a:chOff x="0" y="0"/>
            <a:chExt cx="6108105" cy="338792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108065" cy="3387852"/>
            </a:xfrm>
            <a:custGeom>
              <a:avLst/>
              <a:gdLst/>
              <a:ahLst/>
              <a:cxnLst/>
              <a:rect l="l" t="t" r="r" b="b"/>
              <a:pathLst>
                <a:path w="6108065" h="3387852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949315" y="0"/>
                  </a:lnTo>
                  <a:cubicBezTo>
                    <a:pt x="6037072" y="0"/>
                    <a:pt x="6108065" y="71120"/>
                    <a:pt x="6108065" y="158750"/>
                  </a:cubicBezTo>
                  <a:lnTo>
                    <a:pt x="6108065" y="3229102"/>
                  </a:lnTo>
                  <a:cubicBezTo>
                    <a:pt x="6108065" y="3316859"/>
                    <a:pt x="6036945" y="3387852"/>
                    <a:pt x="5949315" y="3387852"/>
                  </a:cubicBezTo>
                  <a:lnTo>
                    <a:pt x="158750" y="3387852"/>
                  </a:lnTo>
                  <a:cubicBezTo>
                    <a:pt x="70993" y="3387852"/>
                    <a:pt x="0" y="3316732"/>
                    <a:pt x="0" y="3229102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7" name="TextBox 17"/>
          <p:cNvSpPr txBox="1"/>
          <p:nvPr/>
        </p:nvSpPr>
        <p:spPr>
          <a:xfrm>
            <a:off x="12998202" y="343748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Veri </a:t>
            </a:r>
            <a:r>
              <a:rPr lang="en-US" sz="2750" b="1" dirty="0" err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Toplama</a:t>
            </a:r>
            <a:endParaRPr lang="en-US" sz="2750" b="1" dirty="0">
              <a:solidFill>
                <a:srgbClr val="E5DCE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998202" y="3983831"/>
            <a:ext cx="4014044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LGS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matematik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soruları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sistematik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olarak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toplandı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kategorize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edildi</a:t>
            </a:r>
            <a:endParaRPr lang="en-US" sz="2187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7850237" y="5997476"/>
            <a:ext cx="9445526" cy="1633686"/>
            <a:chOff x="0" y="0"/>
            <a:chExt cx="12594035" cy="217824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593955" cy="2178177"/>
            </a:xfrm>
            <a:custGeom>
              <a:avLst/>
              <a:gdLst/>
              <a:ahLst/>
              <a:cxnLst/>
              <a:rect l="l" t="t" r="r" b="b"/>
              <a:pathLst>
                <a:path w="12593955" h="2178177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12435205" y="0"/>
                  </a:lnTo>
                  <a:cubicBezTo>
                    <a:pt x="12522836" y="0"/>
                    <a:pt x="12593955" y="71120"/>
                    <a:pt x="12593955" y="158750"/>
                  </a:cubicBezTo>
                  <a:lnTo>
                    <a:pt x="12593955" y="2019427"/>
                  </a:lnTo>
                  <a:cubicBezTo>
                    <a:pt x="12593955" y="2107057"/>
                    <a:pt x="12522836" y="2178177"/>
                    <a:pt x="12435205" y="2178177"/>
                  </a:cubicBezTo>
                  <a:lnTo>
                    <a:pt x="158750" y="2178177"/>
                  </a:lnTo>
                  <a:cubicBezTo>
                    <a:pt x="71120" y="2178177"/>
                    <a:pt x="0" y="2107057"/>
                    <a:pt x="0" y="2019427"/>
                  </a:cubicBez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1" name="TextBox 21"/>
          <p:cNvSpPr txBox="1"/>
          <p:nvPr/>
        </p:nvSpPr>
        <p:spPr>
          <a:xfrm>
            <a:off x="8133755" y="6261944"/>
            <a:ext cx="3549700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 dirty="0" err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Etiketleme</a:t>
            </a:r>
            <a:r>
              <a:rPr lang="en-US" sz="2750" b="1" dirty="0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2750" b="1" dirty="0" err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Kriterleri</a:t>
            </a:r>
            <a:endParaRPr lang="en-US" sz="2750" b="1" dirty="0">
              <a:solidFill>
                <a:srgbClr val="E5DCE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8133755" y="6808291"/>
            <a:ext cx="8878491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Zorluk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seviyesi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görsel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tip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konu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bazlı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detaylı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sınıflandırma</a:t>
            </a:r>
            <a:endParaRPr lang="en-US" sz="2187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7850237" y="7864376"/>
            <a:ext cx="944552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Oluşturulan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veri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seti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hem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yapay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zeka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modelinin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eğitiminde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hem de AR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senaryolarının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tasarımında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kullanıldı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 Bu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çift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yönlü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kullanım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projenin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bütünlüğünü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tutarlılığını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87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sağladı</a:t>
            </a:r>
            <a:r>
              <a:rPr lang="en-US" sz="2187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228600" y="486966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685651" y="510183"/>
            <a:ext cx="4700092" cy="608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12"/>
              </a:lnSpc>
            </a:pPr>
            <a:r>
              <a:rPr lang="en-US" sz="381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Yapay</a:t>
            </a:r>
            <a:r>
              <a:rPr lang="en-US" sz="381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81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Zeka</a:t>
            </a:r>
            <a:r>
              <a:rPr lang="en-US" sz="381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381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Modülü</a:t>
            </a:r>
            <a:r>
              <a:rPr lang="en-US" sz="381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:</a:t>
            </a: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685651" y="1665089"/>
            <a:ext cx="6479827" cy="6479827"/>
            <a:chOff x="0" y="0"/>
            <a:chExt cx="8639770" cy="8639770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8639810" cy="8639810"/>
            </a:xfrm>
            <a:custGeom>
              <a:avLst/>
              <a:gdLst/>
              <a:ahLst/>
              <a:cxnLst/>
              <a:rect l="l" t="t" r="r" b="b"/>
              <a:pathLst>
                <a:path w="8639810" h="8639810">
                  <a:moveTo>
                    <a:pt x="0" y="0"/>
                  </a:moveTo>
                  <a:lnTo>
                    <a:pt x="8639810" y="0"/>
                  </a:lnTo>
                  <a:lnTo>
                    <a:pt x="8639810" y="8639810"/>
                  </a:lnTo>
                  <a:lnTo>
                    <a:pt x="0" y="86398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7653040" y="1631007"/>
            <a:ext cx="2938909" cy="376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31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Amaç</a:t>
            </a:r>
            <a:r>
              <a:rPr lang="en-US" sz="231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231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</a:t>
            </a:r>
            <a:r>
              <a:rPr lang="en-US" sz="2312" b="1" dirty="0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2312" b="1" dirty="0" err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Kapsam</a:t>
            </a:r>
            <a:endParaRPr lang="en-US" sz="2312" b="1" dirty="0">
              <a:solidFill>
                <a:srgbClr val="EEAEF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653040" y="2137022"/>
            <a:ext cx="9958685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LGS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tiplerini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konularını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yüksek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doğrulukla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tahmin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eden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bir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model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geliştirmek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653040" y="2671019"/>
            <a:ext cx="195858" cy="311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01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7653040" y="3042048"/>
            <a:ext cx="9958685" cy="28575"/>
            <a:chOff x="0" y="0"/>
            <a:chExt cx="13278247" cy="381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3278231" cy="38100"/>
            </a:xfrm>
            <a:custGeom>
              <a:avLst/>
              <a:gdLst/>
              <a:ahLst/>
              <a:cxnLst/>
              <a:rect l="l" t="t" r="r" b="b"/>
              <a:pathLst>
                <a:path w="13278231" h="38100">
                  <a:moveTo>
                    <a:pt x="0" y="0"/>
                  </a:moveTo>
                  <a:lnTo>
                    <a:pt x="13278231" y="0"/>
                  </a:lnTo>
                  <a:lnTo>
                    <a:pt x="1327823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7653040" y="3187601"/>
            <a:ext cx="2449116" cy="315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 dirty="0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Veri </a:t>
            </a:r>
            <a:r>
              <a:rPr lang="en-US" sz="1874" b="1" dirty="0" err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Ön</a:t>
            </a:r>
            <a:r>
              <a:rPr lang="en-US" sz="1874" b="1" dirty="0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1874" b="1" dirty="0" err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İşleme</a:t>
            </a:r>
            <a:endParaRPr lang="en-US" sz="1874" b="1" dirty="0">
              <a:solidFill>
                <a:srgbClr val="E5DCE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653040" y="3632447"/>
            <a:ext cx="9958685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Metin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temizleme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1500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500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normalizasyon</a:t>
            </a:r>
            <a:endParaRPr lang="en-US" sz="1500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7653040" y="4288780"/>
            <a:ext cx="424160" cy="2827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02  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7653040" y="4659809"/>
            <a:ext cx="9958685" cy="28575"/>
            <a:chOff x="0" y="0"/>
            <a:chExt cx="13278247" cy="381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3278231" cy="38100"/>
            </a:xfrm>
            <a:custGeom>
              <a:avLst/>
              <a:gdLst/>
              <a:ahLst/>
              <a:cxnLst/>
              <a:rect l="l" t="t" r="r" b="b"/>
              <a:pathLst>
                <a:path w="13278231" h="38100">
                  <a:moveTo>
                    <a:pt x="0" y="0"/>
                  </a:moveTo>
                  <a:lnTo>
                    <a:pt x="13278231" y="0"/>
                  </a:lnTo>
                  <a:lnTo>
                    <a:pt x="1327823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1" name="TextBox 21"/>
          <p:cNvSpPr txBox="1"/>
          <p:nvPr/>
        </p:nvSpPr>
        <p:spPr>
          <a:xfrm>
            <a:off x="7653040" y="4805363"/>
            <a:ext cx="2449116" cy="315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Özellik</a:t>
            </a:r>
            <a:r>
              <a:rPr lang="en-US" sz="1874" b="1" dirty="0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1874" b="1" dirty="0" err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Çıkarımı</a:t>
            </a:r>
            <a:endParaRPr lang="en-US" sz="1874" b="1" dirty="0">
              <a:solidFill>
                <a:srgbClr val="E5DCE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7653040" y="5250210"/>
            <a:ext cx="9958685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NLP teknikleri ile anlamsal özellikler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653040" y="5906541"/>
            <a:ext cx="424160" cy="2827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03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7653040" y="6277570"/>
            <a:ext cx="9958685" cy="28575"/>
            <a:chOff x="0" y="0"/>
            <a:chExt cx="13278247" cy="381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3278231" cy="38100"/>
            </a:xfrm>
            <a:custGeom>
              <a:avLst/>
              <a:gdLst/>
              <a:ahLst/>
              <a:cxnLst/>
              <a:rect l="l" t="t" r="r" b="b"/>
              <a:pathLst>
                <a:path w="13278231" h="38100">
                  <a:moveTo>
                    <a:pt x="0" y="0"/>
                  </a:moveTo>
                  <a:lnTo>
                    <a:pt x="13278231" y="0"/>
                  </a:lnTo>
                  <a:lnTo>
                    <a:pt x="1327823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6" name="TextBox 26"/>
          <p:cNvSpPr txBox="1"/>
          <p:nvPr/>
        </p:nvSpPr>
        <p:spPr>
          <a:xfrm>
            <a:off x="7653040" y="6423124"/>
            <a:ext cx="2449116" cy="315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 dirty="0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Model </a:t>
            </a:r>
            <a:r>
              <a:rPr lang="en-US" sz="1874" b="1" dirty="0" err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Eğitimi</a:t>
            </a:r>
            <a:endParaRPr lang="en-US" sz="1874" b="1" dirty="0">
              <a:solidFill>
                <a:srgbClr val="E5DCE6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7653040" y="6867971"/>
            <a:ext cx="9958685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Makine öğrenmesi algoritmaları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653040" y="7524304"/>
            <a:ext cx="424160" cy="2827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04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7653040" y="7895332"/>
            <a:ext cx="9958685" cy="28575"/>
            <a:chOff x="0" y="0"/>
            <a:chExt cx="13278247" cy="381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3278231" cy="38100"/>
            </a:xfrm>
            <a:custGeom>
              <a:avLst/>
              <a:gdLst/>
              <a:ahLst/>
              <a:cxnLst/>
              <a:rect l="l" t="t" r="r" b="b"/>
              <a:pathLst>
                <a:path w="13278231" h="38100">
                  <a:moveTo>
                    <a:pt x="0" y="0"/>
                  </a:moveTo>
                  <a:lnTo>
                    <a:pt x="13278231" y="0"/>
                  </a:lnTo>
                  <a:lnTo>
                    <a:pt x="1327823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1" name="TextBox 31"/>
          <p:cNvSpPr txBox="1"/>
          <p:nvPr/>
        </p:nvSpPr>
        <p:spPr>
          <a:xfrm>
            <a:off x="7653040" y="8040886"/>
            <a:ext cx="2449116" cy="315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Değerlendirme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653040" y="8485734"/>
            <a:ext cx="9958685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Test seti üzerinde performans analizi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85651" y="9620250"/>
            <a:ext cx="16916697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b="1">
                <a:solidFill>
                  <a:srgbClr val="E5DCE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Ekip:</a:t>
            </a: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2 üye tarafından geliştirildi ve test edildi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685651" y="510182"/>
            <a:ext cx="7528322" cy="640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12"/>
              </a:lnSpc>
            </a:pPr>
            <a:r>
              <a:rPr lang="en-US" sz="381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Yapay Zeka Modülü: Metodoloji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259532"/>
            <a:ext cx="404265" cy="424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74"/>
              </a:lnSpc>
            </a:pPr>
            <a:r>
              <a:rPr lang="en-US" sz="2199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01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1659136"/>
            <a:ext cx="16230600" cy="28575"/>
            <a:chOff x="0" y="0"/>
            <a:chExt cx="21640800" cy="381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1640775" cy="38100"/>
            </a:xfrm>
            <a:custGeom>
              <a:avLst/>
              <a:gdLst/>
              <a:ahLst/>
              <a:cxnLst/>
              <a:rect l="l" t="t" r="r" b="b"/>
              <a:pathLst>
                <a:path w="21640775" h="38100">
                  <a:moveTo>
                    <a:pt x="0" y="0"/>
                  </a:moveTo>
                  <a:lnTo>
                    <a:pt x="21640775" y="0"/>
                  </a:lnTo>
                  <a:lnTo>
                    <a:pt x="21640775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TextBox 12"/>
          <p:cNvSpPr txBox="1"/>
          <p:nvPr/>
        </p:nvSpPr>
        <p:spPr>
          <a:xfrm>
            <a:off x="1028700" y="1785640"/>
            <a:ext cx="3553006" cy="416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61"/>
              </a:lnSpc>
            </a:pPr>
            <a:r>
              <a:rPr lang="en-US" sz="2574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Veri Ön İşleme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2230486"/>
            <a:ext cx="16230600" cy="1310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Ham veri temizleme</a:t>
            </a:r>
          </a:p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Metin normalizasyonu</a:t>
            </a:r>
          </a:p>
          <a:p>
            <a:pPr marL="474976" lvl="1" indent="-237488" algn="l">
              <a:lnSpc>
                <a:spcPts val="3574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Etiketleme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3825421"/>
            <a:ext cx="522472" cy="424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74"/>
              </a:lnSpc>
            </a:pPr>
            <a:r>
              <a:rPr lang="en-US" sz="2199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02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028700" y="4225025"/>
            <a:ext cx="16230600" cy="28575"/>
            <a:chOff x="0" y="0"/>
            <a:chExt cx="21640800" cy="381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1640775" cy="38100"/>
            </a:xfrm>
            <a:custGeom>
              <a:avLst/>
              <a:gdLst/>
              <a:ahLst/>
              <a:cxnLst/>
              <a:rect l="l" t="t" r="r" b="b"/>
              <a:pathLst>
                <a:path w="21640775" h="38100">
                  <a:moveTo>
                    <a:pt x="0" y="0"/>
                  </a:moveTo>
                  <a:lnTo>
                    <a:pt x="21640775" y="0"/>
                  </a:lnTo>
                  <a:lnTo>
                    <a:pt x="21640775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7" name="TextBox 17"/>
          <p:cNvSpPr txBox="1"/>
          <p:nvPr/>
        </p:nvSpPr>
        <p:spPr>
          <a:xfrm>
            <a:off x="1028700" y="4351528"/>
            <a:ext cx="3823540" cy="416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61"/>
              </a:lnSpc>
            </a:pPr>
            <a:r>
              <a:rPr lang="en-US" sz="2574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Özellik Çıkarımı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4796376"/>
            <a:ext cx="16230600" cy="1757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ocr_kelime_sayisi: Sorunun uzunluk yapısı</a:t>
            </a:r>
          </a:p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ocr_karakter_sayisi: Soru metninin karmaşıklık düzeyi</a:t>
            </a:r>
          </a:p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ocr_rakam_sayisi: İşlemsel yoğunluk göstergesi</a:t>
            </a:r>
          </a:p>
          <a:p>
            <a:pPr marL="474976" lvl="1" indent="-237488" algn="l">
              <a:lnSpc>
                <a:spcPts val="3574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ocr_cok_adimli: “buna göre, en az, daha sonra…” gibi ifadelerle çok aşamalı muhakeme bayrağı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" y="6839946"/>
            <a:ext cx="532013" cy="424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74"/>
              </a:lnSpc>
            </a:pPr>
            <a:r>
              <a:rPr lang="en-US" sz="2199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03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028700" y="7239550"/>
            <a:ext cx="16230600" cy="28575"/>
            <a:chOff x="0" y="0"/>
            <a:chExt cx="21640800" cy="381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1640775" cy="38100"/>
            </a:xfrm>
            <a:custGeom>
              <a:avLst/>
              <a:gdLst/>
              <a:ahLst/>
              <a:cxnLst/>
              <a:rect l="l" t="t" r="r" b="b"/>
              <a:pathLst>
                <a:path w="21640775" h="38100">
                  <a:moveTo>
                    <a:pt x="0" y="0"/>
                  </a:moveTo>
                  <a:lnTo>
                    <a:pt x="21640775" y="0"/>
                  </a:lnTo>
                  <a:lnTo>
                    <a:pt x="21640775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2" name="TextBox 22"/>
          <p:cNvSpPr txBox="1"/>
          <p:nvPr/>
        </p:nvSpPr>
        <p:spPr>
          <a:xfrm>
            <a:off x="1028700" y="7366054"/>
            <a:ext cx="3380466" cy="416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61"/>
              </a:lnSpc>
            </a:pPr>
            <a:r>
              <a:rPr lang="en-US" sz="2574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Model Eğitimi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28700" y="7810901"/>
            <a:ext cx="16230600" cy="1310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Lojistik Regresyon</a:t>
            </a:r>
          </a:p>
          <a:p>
            <a:pPr marL="474976" lvl="1" indent="-237488" algn="l">
              <a:lnSpc>
                <a:spcPts val="3572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Kategorik değişkenler için One-Hot Encoding</a:t>
            </a:r>
          </a:p>
          <a:p>
            <a:pPr marL="474976" lvl="1" indent="-237488" algn="l">
              <a:lnSpc>
                <a:spcPts val="3574"/>
              </a:lnSpc>
              <a:buFont typeface="Arial"/>
              <a:buChar char="•"/>
            </a:pPr>
            <a:r>
              <a:rPr lang="en-US" sz="2199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Sayısal değişkenler için standardizasyon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85651" y="9620250"/>
            <a:ext cx="16916697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b="1">
                <a:solidFill>
                  <a:srgbClr val="E5DCE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Ekip:</a:t>
            </a: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2 üye tarafından geliştirildi ve test edildi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3810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0" y="0"/>
            <a:ext cx="18288000" cy="3227934"/>
            <a:chOff x="0" y="0"/>
            <a:chExt cx="24384000" cy="4303912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24384000" cy="4303903"/>
            </a:xfrm>
            <a:custGeom>
              <a:avLst/>
              <a:gdLst/>
              <a:ahLst/>
              <a:cxnLst/>
              <a:rect l="l" t="t" r="r" b="b"/>
              <a:pathLst>
                <a:path w="24384000" h="4303903">
                  <a:moveTo>
                    <a:pt x="0" y="0"/>
                  </a:moveTo>
                  <a:lnTo>
                    <a:pt x="24384000" y="0"/>
                  </a:lnTo>
                  <a:lnTo>
                    <a:pt x="24384000" y="4303903"/>
                  </a:lnTo>
                  <a:lnTo>
                    <a:pt x="0" y="43039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6" b="-16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1028700" y="3714601"/>
            <a:ext cx="8890397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481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YZ Modelinin Çalışma Prensibi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234940"/>
            <a:ext cx="16566356" cy="3783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Model,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veri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setindeki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örnek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çıkmış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LGS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sorularından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bir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“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yapısal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profil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”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öğrenir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061"/>
              </a:lnSpc>
            </a:pPr>
            <a:endParaRPr lang="en-US" sz="1875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Bu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profil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;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zorluk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seviyesi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kelime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uzunluğu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görsel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kullanımı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alt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konu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dağılımı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kurgusu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gibi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özelliklerden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oluşur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Yeni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bir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yapısı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modele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verildiğinde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model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yapının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LGS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sorularının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profilini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ne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kadar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andırdığını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hesaplar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061"/>
              </a:lnSpc>
            </a:pPr>
            <a:endParaRPr lang="en-US" sz="1875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Bu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hesap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sonucunda 0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ile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1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arasında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bir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“LGS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Uygunluk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Skoru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”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üretilir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0 → LGS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yapısından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uzak</a:t>
            </a:r>
            <a:endParaRPr lang="en-US" sz="1875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061"/>
              </a:lnSpc>
            </a:pP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1 → LGS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yapısına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çok</a:t>
            </a:r>
            <a:r>
              <a:rPr lang="en-US" sz="1875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5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yakın</a:t>
            </a:r>
            <a:endParaRPr lang="en-US" sz="1875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061"/>
              </a:lnSpc>
            </a:pPr>
            <a:endParaRPr lang="en-US" sz="1875" dirty="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062"/>
              </a:lnSpc>
            </a:pP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Bu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skor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oluşturulacak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yeni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soruların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LGS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formatına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uygunluğunu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yönlendirmek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için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74" dirty="0" err="1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kullanılır</a:t>
            </a:r>
            <a:r>
              <a:rPr lang="en-US" sz="1874" dirty="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85651" y="9620250"/>
            <a:ext cx="16916697" cy="380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b="1">
                <a:solidFill>
                  <a:srgbClr val="E5DCE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Ekip:</a:t>
            </a:r>
            <a:r>
              <a:rPr lang="en-US" sz="15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2 üye tarafından geliştirildi ve test edildi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992238" y="3064817"/>
            <a:ext cx="10560695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AR Modülü: Teknoloji Altyapısı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2238" y="488171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Unity 3D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2238" y="5428060"/>
            <a:ext cx="3810000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Güçlü oyun motoru ve geliştirme platformu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156598" y="488171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AR Foundation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156598" y="5428060"/>
            <a:ext cx="3810149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XR Origin ve düzlem algılama teknolojileri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321105" y="488171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Mobil Platform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21105" y="5428060"/>
            <a:ext cx="3810149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Android ve iOS cihaz desteği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485614" y="4881711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Low Poly Tasarım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485614" y="5428060"/>
            <a:ext cx="3810149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Optimum performans için cartoon stil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92238" y="6654254"/>
            <a:ext cx="16303526" cy="539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>
                <a:solidFill>
                  <a:srgbClr val="E5DCE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Geliştirme Ekibi:</a:t>
            </a:r>
            <a:r>
              <a:rPr lang="en-US" sz="2187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3 üye (1 Lider Geliştirici/Mimari, 2 Senaryo Tasarımı ve Test)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087100" y="0"/>
            <a:ext cx="7200900" cy="10287000"/>
            <a:chOff x="0" y="0"/>
            <a:chExt cx="96012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601200" cy="13716000"/>
            </a:xfrm>
            <a:custGeom>
              <a:avLst/>
              <a:gdLst/>
              <a:ahLst/>
              <a:cxnLst/>
              <a:rect l="l" t="t" r="r" b="b"/>
              <a:pathLst>
                <a:path w="9601200" h="13716000">
                  <a:moveTo>
                    <a:pt x="0" y="0"/>
                  </a:moveTo>
                  <a:lnTo>
                    <a:pt x="9601200" y="0"/>
                  </a:lnTo>
                  <a:lnTo>
                    <a:pt x="96012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95350" y="1084809"/>
            <a:ext cx="6395442" cy="827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9"/>
              </a:lnSpc>
            </a:pPr>
            <a:r>
              <a:rPr lang="en-US" sz="4999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AR Yazılım Mimarisi</a:t>
            </a:r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895350" y="2296417"/>
            <a:ext cx="1279029" cy="2292400"/>
            <a:chOff x="0" y="0"/>
            <a:chExt cx="1705372" cy="3056533"/>
          </a:xfrm>
        </p:grpSpPr>
        <p:sp>
          <p:nvSpPr>
            <p:cNvPr id="12" name="Freeform 12" descr="preencoded.png"/>
            <p:cNvSpPr/>
            <p:nvPr/>
          </p:nvSpPr>
          <p:spPr>
            <a:xfrm>
              <a:off x="0" y="0"/>
              <a:ext cx="1705356" cy="3056509"/>
            </a:xfrm>
            <a:custGeom>
              <a:avLst/>
              <a:gdLst/>
              <a:ahLst/>
              <a:cxnLst/>
              <a:rect l="l" t="t" r="r" b="b"/>
              <a:pathLst>
                <a:path w="1705356" h="3056509">
                  <a:moveTo>
                    <a:pt x="0" y="0"/>
                  </a:moveTo>
                  <a:lnTo>
                    <a:pt x="1705356" y="0"/>
                  </a:lnTo>
                  <a:lnTo>
                    <a:pt x="1705356" y="3056509"/>
                  </a:lnTo>
                  <a:lnTo>
                    <a:pt x="0" y="30565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173" b="-174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2430066" y="2533055"/>
            <a:ext cx="3680817" cy="41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Modüler Tasarım Yapısı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430066" y="3038624"/>
            <a:ext cx="8104585" cy="1294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Unity geliştiricisi olmayan ekip üyeleri için yeniden kullanılabilir "Level Kit" sistemi oluşturuldu. Bu yaklaşım, senaryo tasarımını kod yazmadan gerçekleştirmeyi mümkün kıldı.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895350" y="4588817"/>
            <a:ext cx="1279029" cy="2292400"/>
            <a:chOff x="0" y="0"/>
            <a:chExt cx="1705372" cy="3056533"/>
          </a:xfrm>
        </p:grpSpPr>
        <p:sp>
          <p:nvSpPr>
            <p:cNvPr id="16" name="Freeform 16" descr="preencoded.png"/>
            <p:cNvSpPr/>
            <p:nvPr/>
          </p:nvSpPr>
          <p:spPr>
            <a:xfrm>
              <a:off x="0" y="0"/>
              <a:ext cx="1705356" cy="3056509"/>
            </a:xfrm>
            <a:custGeom>
              <a:avLst/>
              <a:gdLst/>
              <a:ahLst/>
              <a:cxnLst/>
              <a:rect l="l" t="t" r="r" b="b"/>
              <a:pathLst>
                <a:path w="1705356" h="3056509">
                  <a:moveTo>
                    <a:pt x="0" y="0"/>
                  </a:moveTo>
                  <a:lnTo>
                    <a:pt x="1705356" y="0"/>
                  </a:lnTo>
                  <a:lnTo>
                    <a:pt x="1705356" y="3056509"/>
                  </a:lnTo>
                  <a:lnTo>
                    <a:pt x="0" y="30565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t="-173" b="-174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2430066" y="4825454"/>
            <a:ext cx="3199805" cy="41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Veri Odaklı Yaklaşım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430066" y="5331024"/>
            <a:ext cx="8104585" cy="1294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ScriptableObjects kullanılarak seviye verileri (sorular, cevaplar, diyaloglar) kod değişikliği gerektirmeden yönetildi. Bu yapı, içerik güncelleme sürecini büyük ölçüde hızlandırdı.</a:t>
            </a:r>
          </a:p>
        </p:txBody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895350" y="6881217"/>
            <a:ext cx="1279029" cy="2292400"/>
            <a:chOff x="0" y="0"/>
            <a:chExt cx="1705372" cy="3056533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1705356" cy="3056509"/>
            </a:xfrm>
            <a:custGeom>
              <a:avLst/>
              <a:gdLst/>
              <a:ahLst/>
              <a:cxnLst/>
              <a:rect l="l" t="t" r="r" b="b"/>
              <a:pathLst>
                <a:path w="1705356" h="3056509">
                  <a:moveTo>
                    <a:pt x="0" y="0"/>
                  </a:moveTo>
                  <a:lnTo>
                    <a:pt x="1705356" y="0"/>
                  </a:lnTo>
                  <a:lnTo>
                    <a:pt x="1705356" y="3056509"/>
                  </a:lnTo>
                  <a:lnTo>
                    <a:pt x="0" y="30565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t="-173" b="-174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2430066" y="7117854"/>
            <a:ext cx="3197721" cy="41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Yönetici Sistemleri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430066" y="7623422"/>
            <a:ext cx="8104585" cy="1294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Bağımsız Game Manager ve UI Manager sistemleri ile oyun mantığı ve arayüz kontrolü ayrıştırıldı. Singleton pattern ile merkezi yönetim sağlandı.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82D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-38100"/>
            <a:ext cx="18288000" cy="10287000"/>
            <a:chOff x="-304800" y="-714493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-304800" y="-714493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0E3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8" name="TextBox 8"/>
          <p:cNvSpPr txBox="1"/>
          <p:nvPr/>
        </p:nvSpPr>
        <p:spPr>
          <a:xfrm>
            <a:off x="592336" y="436810"/>
            <a:ext cx="6199585" cy="557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AR Oynanış ve Örnek Senaryo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2336" y="1407616"/>
            <a:ext cx="3839915" cy="326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937" b="1">
                <a:solidFill>
                  <a:srgbClr val="EEAE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"Çiftçinin Çuvalları" Senaryosu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92336" y="1846510"/>
            <a:ext cx="9220944" cy="32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b="1">
                <a:solidFill>
                  <a:srgbClr val="E5DCE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Konu:</a:t>
            </a: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EBOB (En Büyük Ortak Bölen)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2336" y="2269480"/>
            <a:ext cx="9220944" cy="598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Öğrenciler, masa yüzeyinde belirlenen AR düzleminde buğdaylar ve çuvallarla fiziksel olarak etkileşime girer. Senaryo, hasat sonrası ürünlerin eşit şekilde dağıtılması problemini ele alır.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92336" y="3001267"/>
            <a:ext cx="169218" cy="268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01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592336" y="3326904"/>
            <a:ext cx="9220944" cy="19050"/>
            <a:chOff x="0" y="0"/>
            <a:chExt cx="12294592" cy="254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294616" cy="25400"/>
            </a:xfrm>
            <a:custGeom>
              <a:avLst/>
              <a:gdLst/>
              <a:ahLst/>
              <a:cxnLst/>
              <a:rect l="l" t="t" r="r" b="b"/>
              <a:pathLst>
                <a:path w="12294616" h="25400">
                  <a:moveTo>
                    <a:pt x="0" y="0"/>
                  </a:moveTo>
                  <a:lnTo>
                    <a:pt x="12294616" y="0"/>
                  </a:lnTo>
                  <a:lnTo>
                    <a:pt x="1229461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5" name="TextBox 15"/>
          <p:cNvSpPr txBox="1"/>
          <p:nvPr/>
        </p:nvSpPr>
        <p:spPr>
          <a:xfrm>
            <a:off x="592336" y="3440014"/>
            <a:ext cx="2115443" cy="27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Düzlem Algılama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92336" y="3825925"/>
            <a:ext cx="9220944" cy="32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Kamera ile masa taranır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92336" y="4392662"/>
            <a:ext cx="322064" cy="247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02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592336" y="4718297"/>
            <a:ext cx="9220944" cy="19050"/>
            <a:chOff x="0" y="0"/>
            <a:chExt cx="12294592" cy="254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294616" cy="25400"/>
            </a:xfrm>
            <a:custGeom>
              <a:avLst/>
              <a:gdLst/>
              <a:ahLst/>
              <a:cxnLst/>
              <a:rect l="l" t="t" r="r" b="b"/>
              <a:pathLst>
                <a:path w="12294616" h="25400">
                  <a:moveTo>
                    <a:pt x="0" y="0"/>
                  </a:moveTo>
                  <a:lnTo>
                    <a:pt x="12294616" y="0"/>
                  </a:lnTo>
                  <a:lnTo>
                    <a:pt x="1229461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0" name="TextBox 20"/>
          <p:cNvSpPr txBox="1"/>
          <p:nvPr/>
        </p:nvSpPr>
        <p:spPr>
          <a:xfrm>
            <a:off x="592336" y="4831407"/>
            <a:ext cx="2115443" cy="27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Senaryo Başlatma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92336" y="5217319"/>
            <a:ext cx="9220944" cy="32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3D nesneler yerleştirilir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92336" y="5784056"/>
            <a:ext cx="322064" cy="247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03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592336" y="6109692"/>
            <a:ext cx="9220944" cy="19050"/>
            <a:chOff x="0" y="0"/>
            <a:chExt cx="12294592" cy="254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2294616" cy="25400"/>
            </a:xfrm>
            <a:custGeom>
              <a:avLst/>
              <a:gdLst/>
              <a:ahLst/>
              <a:cxnLst/>
              <a:rect l="l" t="t" r="r" b="b"/>
              <a:pathLst>
                <a:path w="12294616" h="25400">
                  <a:moveTo>
                    <a:pt x="0" y="0"/>
                  </a:moveTo>
                  <a:lnTo>
                    <a:pt x="12294616" y="0"/>
                  </a:lnTo>
                  <a:lnTo>
                    <a:pt x="1229461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5" name="TextBox 25"/>
          <p:cNvSpPr txBox="1"/>
          <p:nvPr/>
        </p:nvSpPr>
        <p:spPr>
          <a:xfrm>
            <a:off x="592336" y="6222801"/>
            <a:ext cx="2115443" cy="27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Etkileşim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92336" y="6608712"/>
            <a:ext cx="9220944" cy="32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Çuvalları silolara dağıtma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92336" y="7175450"/>
            <a:ext cx="322064" cy="247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 dirty="0">
                <a:solidFill>
                  <a:srgbClr val="E5DCE6"/>
                </a:solidFill>
                <a:latin typeface="Bricolage Grotesque Light"/>
                <a:ea typeface="Bricolage Grotesque Light"/>
                <a:cs typeface="Bricolage Grotesque Light"/>
                <a:sym typeface="Bricolage Grotesque Light"/>
              </a:rPr>
              <a:t>04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592336" y="7501086"/>
            <a:ext cx="9220944" cy="19050"/>
            <a:chOff x="0" y="0"/>
            <a:chExt cx="12294592" cy="254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2294616" cy="25400"/>
            </a:xfrm>
            <a:custGeom>
              <a:avLst/>
              <a:gdLst/>
              <a:ahLst/>
              <a:cxnLst/>
              <a:rect l="l" t="t" r="r" b="b"/>
              <a:pathLst>
                <a:path w="12294616" h="25400">
                  <a:moveTo>
                    <a:pt x="0" y="0"/>
                  </a:moveTo>
                  <a:lnTo>
                    <a:pt x="12294616" y="0"/>
                  </a:lnTo>
                  <a:lnTo>
                    <a:pt x="12294616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EEAEF6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0" name="TextBox 30"/>
          <p:cNvSpPr txBox="1"/>
          <p:nvPr/>
        </p:nvSpPr>
        <p:spPr>
          <a:xfrm>
            <a:off x="592336" y="7614196"/>
            <a:ext cx="2115443" cy="27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 b="1">
                <a:solidFill>
                  <a:srgbClr val="E5DCE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Çözüm Kontrolü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92336" y="8000108"/>
            <a:ext cx="9220944" cy="327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Anlık geri bildirim</a:t>
            </a:r>
          </a:p>
        </p:txBody>
      </p:sp>
      <p:grpSp>
        <p:nvGrpSpPr>
          <p:cNvPr id="32" name="Group 32"/>
          <p:cNvGrpSpPr>
            <a:grpSpLocks noChangeAspect="1"/>
          </p:cNvGrpSpPr>
          <p:nvPr/>
        </p:nvGrpSpPr>
        <p:grpSpPr>
          <a:xfrm>
            <a:off x="10226278" y="459670"/>
            <a:ext cx="4155728" cy="2266801"/>
            <a:chOff x="0" y="0"/>
            <a:chExt cx="5540970" cy="3022402"/>
          </a:xfrm>
        </p:grpSpPr>
        <p:sp>
          <p:nvSpPr>
            <p:cNvPr id="33" name="Freeform 33" descr="preencoded.png"/>
            <p:cNvSpPr/>
            <p:nvPr/>
          </p:nvSpPr>
          <p:spPr>
            <a:xfrm>
              <a:off x="0" y="0"/>
              <a:ext cx="5541010" cy="3022346"/>
            </a:xfrm>
            <a:custGeom>
              <a:avLst/>
              <a:gdLst/>
              <a:ahLst/>
              <a:cxnLst/>
              <a:rect l="l" t="t" r="r" b="b"/>
              <a:pathLst>
                <a:path w="5541010" h="3022346">
                  <a:moveTo>
                    <a:pt x="0" y="0"/>
                  </a:moveTo>
                  <a:lnTo>
                    <a:pt x="5541010" y="0"/>
                  </a:lnTo>
                  <a:lnTo>
                    <a:pt x="5541010" y="3022346"/>
                  </a:lnTo>
                  <a:lnTo>
                    <a:pt x="0" y="30223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37" b="-39"/>
              </a:stretch>
            </a:blipFill>
          </p:spPr>
        </p:sp>
      </p:grpSp>
      <p:grpSp>
        <p:nvGrpSpPr>
          <p:cNvPr id="34" name="Group 34"/>
          <p:cNvGrpSpPr>
            <a:grpSpLocks noChangeAspect="1"/>
          </p:cNvGrpSpPr>
          <p:nvPr/>
        </p:nvGrpSpPr>
        <p:grpSpPr>
          <a:xfrm>
            <a:off x="10226278" y="2761952"/>
            <a:ext cx="7469386" cy="7469386"/>
            <a:chOff x="0" y="0"/>
            <a:chExt cx="9959182" cy="9959182"/>
          </a:xfrm>
        </p:grpSpPr>
        <p:sp>
          <p:nvSpPr>
            <p:cNvPr id="35" name="Freeform 35" descr="preencoded.png"/>
            <p:cNvSpPr/>
            <p:nvPr/>
          </p:nvSpPr>
          <p:spPr>
            <a:xfrm>
              <a:off x="0" y="0"/>
              <a:ext cx="9959213" cy="9959213"/>
            </a:xfrm>
            <a:custGeom>
              <a:avLst/>
              <a:gdLst/>
              <a:ahLst/>
              <a:cxnLst/>
              <a:rect l="l" t="t" r="r" b="b"/>
              <a:pathLst>
                <a:path w="9959213" h="9959213">
                  <a:moveTo>
                    <a:pt x="0" y="0"/>
                  </a:moveTo>
                  <a:lnTo>
                    <a:pt x="9959213" y="0"/>
                  </a:lnTo>
                  <a:lnTo>
                    <a:pt x="9959213" y="9959213"/>
                  </a:lnTo>
                  <a:lnTo>
                    <a:pt x="0" y="9959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727</Words>
  <Application>Microsoft Macintosh PowerPoint</Application>
  <PresentationFormat>Custom</PresentationFormat>
  <Paragraphs>144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Bricolage Grotesque Bold</vt:lpstr>
      <vt:lpstr>Montserrat Bold</vt:lpstr>
      <vt:lpstr>Bricolage Grotesque Light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LGS-AR-Artirilmis-Gerceklik-Destekli-Matematik-Egitimi-ve-YZ-Soru-Analizi.pptx</dc:title>
  <cp:lastModifiedBy>Mehmet Said Hüseyinoğlu</cp:lastModifiedBy>
  <cp:revision>3</cp:revision>
  <dcterms:created xsi:type="dcterms:W3CDTF">2006-08-16T00:00:00Z</dcterms:created>
  <dcterms:modified xsi:type="dcterms:W3CDTF">2025-12-24T13:27:14Z</dcterms:modified>
  <dc:identifier>DAG7ELZEMJk</dc:identifier>
</cp:coreProperties>
</file>

<file path=docProps/thumbnail.jpeg>
</file>